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7" r:id="rId4"/>
    <p:sldId id="262" r:id="rId5"/>
    <p:sldId id="263" r:id="rId6"/>
    <p:sldId id="265" r:id="rId7"/>
    <p:sldId id="271" r:id="rId8"/>
    <p:sldId id="272" r:id="rId9"/>
    <p:sldId id="273" r:id="rId10"/>
    <p:sldId id="274" r:id="rId11"/>
    <p:sldId id="266" r:id="rId12"/>
  </p:sldIdLst>
  <p:sldSz cx="12192000" cy="6858000"/>
  <p:notesSz cx="6735763" cy="9866313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IBM Plex Serif Light" panose="02060403050406000203" pitchFamily="18" charset="-18"/>
      <p:regular r:id="rId19"/>
      <p:italic r:id="rId20"/>
    </p:embeddedFont>
    <p:embeddedFont>
      <p:font typeface="IBM Plex Serif Medium" panose="02060603050406000203" pitchFamily="18" charset="-18"/>
      <p:regular r:id="rId21"/>
      <p:italic r:id="rId22"/>
    </p:embeddedFont>
    <p:embeddedFont>
      <p:font typeface="Raleway Black" pitchFamily="2" charset="-18"/>
      <p:bold r:id="rId23"/>
      <p:boldItalic r:id="rId24"/>
    </p:embeddedFont>
  </p:embeddedFontLst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2E1"/>
    <a:srgbClr val="2857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Világos stílus 3 – 3. jelölőszín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811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5514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879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654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4793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26620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6104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2281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7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4721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871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0CF86-CC41-49B4-AF59-CF46113AE2B5}" type="datetimeFigureOut">
              <a:rPr lang="hu-HU" smtClean="0"/>
              <a:t>2022. 05. 02.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C4967E-1E65-4354-8809-2C921ACD114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94186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24151" y="465658"/>
            <a:ext cx="9157951" cy="980757"/>
          </a:xfrm>
        </p:spPr>
        <p:txBody>
          <a:bodyPr>
            <a:normAutofit/>
          </a:bodyPr>
          <a:lstStyle/>
          <a:p>
            <a:r>
              <a:rPr lang="hu-HU" sz="4800" dirty="0">
                <a:solidFill>
                  <a:srgbClr val="285780"/>
                </a:solidFill>
                <a:latin typeface="Raleway Black" pitchFamily="2" charset="-18"/>
              </a:rPr>
              <a:t>Pannon Egyetem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24151" y="1962186"/>
            <a:ext cx="9343698" cy="3941379"/>
          </a:xfrm>
        </p:spPr>
        <p:txBody>
          <a:bodyPr>
            <a:normAutofit fontScale="25000" lnSpcReduction="20000"/>
          </a:bodyPr>
          <a:lstStyle/>
          <a:p>
            <a:r>
              <a:rPr lang="hu-HU" sz="11200" b="1" dirty="0">
                <a:solidFill>
                  <a:schemeClr val="accent1">
                    <a:lumMod val="50000"/>
                  </a:schemeClr>
                </a:solidFill>
                <a:latin typeface="IBM Plex Serif Medium" panose="02060603050406000203" pitchFamily="18" charset="-18"/>
              </a:rPr>
              <a:t>TÁJÉKOZTATÓ </a:t>
            </a:r>
          </a:p>
          <a:p>
            <a:r>
              <a:rPr lang="hu-HU" sz="8000" dirty="0">
                <a:solidFill>
                  <a:schemeClr val="accent1">
                    <a:lumMod val="50000"/>
                  </a:schemeClr>
                </a:solidFill>
                <a:latin typeface="IBM Plex Serif Medium" panose="02060603050406000203" pitchFamily="18" charset="-18"/>
              </a:rPr>
              <a:t>a</a:t>
            </a:r>
          </a:p>
          <a:p>
            <a:pPr>
              <a:lnSpc>
                <a:spcPct val="120000"/>
              </a:lnSpc>
              <a:spcBef>
                <a:spcPts val="1800"/>
              </a:spcBef>
            </a:pPr>
            <a:r>
              <a:rPr lang="hu-HU" sz="8000" dirty="0">
                <a:solidFill>
                  <a:schemeClr val="accent1">
                    <a:lumMod val="50000"/>
                  </a:schemeClr>
                </a:solidFill>
                <a:latin typeface="IBM Plex Serif Medium" panose="02060603050406000203" pitchFamily="18" charset="-18"/>
              </a:rPr>
              <a:t>1. Veszprém, Egyetem u. 10. sz. alatt megvalósuló MÉLYGARÁZS és külső területrendezés kivitelezési munkáiról, a kivitelezés időtartama alatta bevezetésre kerülő új parkolási és közlekedési rend kialakításáról,</a:t>
            </a:r>
          </a:p>
          <a:p>
            <a:endParaRPr lang="hu-HU" sz="8000" dirty="0">
              <a:solidFill>
                <a:schemeClr val="accent1">
                  <a:lumMod val="50000"/>
                </a:schemeClr>
              </a:solidFill>
              <a:latin typeface="IBM Plex Serif Medium" panose="02060603050406000203" pitchFamily="18" charset="-18"/>
            </a:endParaRPr>
          </a:p>
          <a:p>
            <a:r>
              <a:rPr lang="hu-HU" sz="8000" dirty="0">
                <a:solidFill>
                  <a:schemeClr val="accent1">
                    <a:lumMod val="50000"/>
                  </a:schemeClr>
                </a:solidFill>
                <a:latin typeface="IBM Plex Serif Medium" panose="02060603050406000203" pitchFamily="18" charset="-18"/>
              </a:rPr>
              <a:t>valamint a</a:t>
            </a:r>
          </a:p>
          <a:p>
            <a:endParaRPr lang="hu-HU" sz="8000" dirty="0">
              <a:solidFill>
                <a:schemeClr val="accent1">
                  <a:lumMod val="50000"/>
                </a:schemeClr>
              </a:solidFill>
              <a:latin typeface="IBM Plex Serif Medium" panose="02060603050406000203" pitchFamily="18" charset="-18"/>
            </a:endParaRPr>
          </a:p>
          <a:p>
            <a:pPr>
              <a:lnSpc>
                <a:spcPct val="120000"/>
              </a:lnSpc>
            </a:pPr>
            <a:r>
              <a:rPr lang="hu-HU" sz="8000" dirty="0">
                <a:solidFill>
                  <a:schemeClr val="accent1">
                    <a:lumMod val="50000"/>
                  </a:schemeClr>
                </a:solidFill>
                <a:latin typeface="IBM Plex Serif Medium" panose="02060603050406000203" pitchFamily="18" charset="-18"/>
              </a:rPr>
              <a:t>2.  Veszprém, Egyetem u. 10. sz. alatti épületeket érintő hőenergia ellátás és ÉPÜLET ENERGETIKIAI KORSZERŰSÍTÉS megvalósításáról. </a:t>
            </a:r>
          </a:p>
          <a:p>
            <a:endParaRPr lang="hu-HU" sz="8000" dirty="0">
              <a:solidFill>
                <a:schemeClr val="accent1">
                  <a:lumMod val="50000"/>
                </a:schemeClr>
              </a:solidFill>
              <a:latin typeface="IBM Plex Serif Medium" panose="02060603050406000203" pitchFamily="18" charset="-18"/>
            </a:endParaRPr>
          </a:p>
          <a:p>
            <a:r>
              <a:rPr lang="hu-HU" sz="8000" dirty="0">
                <a:solidFill>
                  <a:schemeClr val="accent1">
                    <a:lumMod val="50000"/>
                  </a:schemeClr>
                </a:solidFill>
                <a:latin typeface="IBM Plex Serif Medium" panose="02060603050406000203" pitchFamily="18" charset="-18"/>
              </a:rPr>
              <a:t>Veszprém, 2022. április 28.</a:t>
            </a:r>
          </a:p>
          <a:p>
            <a:endParaRPr lang="hu-HU" sz="3600" i="1" dirty="0">
              <a:latin typeface="IBM Plex Serif Medium" panose="020606030504060002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79244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77158" y="882869"/>
            <a:ext cx="485578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4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A beruházás ütemezése 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838200" y="1513491"/>
            <a:ext cx="5373414" cy="4025462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b="1" dirty="0">
                <a:latin typeface="IBM Plex Serif Light" panose="02060403050406000203" pitchFamily="18" charset="-18"/>
              </a:rPr>
              <a:t>I. ütem 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b="1" dirty="0">
                <a:latin typeface="IBM Plex Serif Light" panose="02060403050406000203" pitchFamily="18" charset="-18"/>
              </a:rPr>
              <a:t>KIVITELI TERVDOKUMENTÁCIÓ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dirty="0">
                <a:latin typeface="IBM Plex Serif Light" panose="02060403050406000203" pitchFamily="18" charset="-18"/>
              </a:rPr>
              <a:t>A Design &amp; </a:t>
            </a:r>
            <a:r>
              <a:rPr lang="hu-HU" sz="1400" dirty="0" err="1">
                <a:latin typeface="IBM Plex Serif Light" panose="02060403050406000203" pitchFamily="18" charset="-18"/>
              </a:rPr>
              <a:t>Build</a:t>
            </a:r>
            <a:r>
              <a:rPr lang="hu-HU" sz="1400" dirty="0">
                <a:latin typeface="IBM Plex Serif Light" panose="02060403050406000203" pitchFamily="18" charset="-18"/>
              </a:rPr>
              <a:t> projektre tekintettel a kiviteli tervek kivitelező fővállalkozó általi elkészítése, valamint a településképi bejelentési eljárás lefolytatása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dirty="0">
                <a:latin typeface="IBM Plex Serif Light" panose="02060403050406000203" pitchFamily="18" charset="-18"/>
              </a:rPr>
              <a:t>2022. május - október  közötti időszakban történik.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hu-HU" sz="1400" b="1" dirty="0">
              <a:latin typeface="IBM Plex Serif Light" panose="02060403050406000203" pitchFamily="18" charset="-18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b="1" dirty="0">
                <a:latin typeface="IBM Plex Serif Light" panose="02060403050406000203" pitchFamily="18" charset="-18"/>
              </a:rPr>
              <a:t>II. ütem 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b="1" dirty="0">
                <a:latin typeface="IBM Plex Serif Light" panose="02060403050406000203" pitchFamily="18" charset="-18"/>
              </a:rPr>
              <a:t>      KIVITELEZÉS</a:t>
            </a:r>
            <a:r>
              <a:rPr lang="hu-HU" sz="1400" dirty="0">
                <a:latin typeface="IBM Plex Serif Light" panose="02060403050406000203" pitchFamily="18" charset="-18"/>
              </a:rPr>
              <a:t>	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dirty="0">
                <a:latin typeface="IBM Plex Serif Light" panose="02060403050406000203" pitchFamily="18" charset="-18"/>
              </a:rPr>
              <a:t>Az ütemezett tervszolgáltatást követően a generálkivitelező részére az építési munkaterület átadása szakaszosan, épületenként, több ütemben, legkorábban 2022. szeptember elején történik.  A részletes kivitelezési ütemterv a kiviteli tervekkel párhuzamosan készül, várhatóan legkésőbb 2022. augusztus végéig. Az ütemterv ismeretében a Műszaki Igazgatóság a munkaterület biztosításához szükséges előzetes egyeztetéseket az érintett szervezeti egységekkel  lefolytatja.    </a:t>
            </a:r>
          </a:p>
          <a:p>
            <a:endParaRPr lang="hu-HU" sz="1400" dirty="0">
              <a:latin typeface="IBM Plex Serif Light" panose="02060403050406000203" pitchFamily="18" charset="-18"/>
            </a:endParaRPr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C5A5CB18-A394-4B12-B6A3-D6F5155D65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7569" y="1023929"/>
            <a:ext cx="2663952" cy="199948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239A3E9-9833-462F-8512-4FADA6E53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190" y="1023929"/>
            <a:ext cx="2670048" cy="1999488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ED85257C-E5D2-426D-B7B7-32426C343E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782" y="3144485"/>
            <a:ext cx="2682240" cy="2005584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3FC1BDA-1ED6-4D43-B4FA-8B1C6B6BB1E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998" y="3144485"/>
            <a:ext cx="2682240" cy="2005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09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45175" y="656706"/>
            <a:ext cx="8902934" cy="4513810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hu-HU" sz="1400" b="1" dirty="0">
              <a:latin typeface="IBM Plex Serif Light" panose="02060403050406000203" pitchFamily="18" charset="-18"/>
            </a:endParaRP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IBM Plex Serif Light" panose="02060403050406000203" pitchFamily="18" charset="-18"/>
              </a:rPr>
              <a:t>A mélygarázs és külső területrendezés kivitelezési munkái alatt okozott kellemetlenségekért az egyetemi polgárok szíves megértését és türelmét előre is köszönjük! </a:t>
            </a: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IBM Plex Serif Light" panose="02060403050406000203" pitchFamily="18" charset="-18"/>
            </a:endParaRPr>
          </a:p>
          <a:p>
            <a:pPr marL="0" indent="0" algn="ctr">
              <a:lnSpc>
                <a:spcPct val="170000"/>
              </a:lnSpc>
              <a:spcBef>
                <a:spcPts val="600"/>
              </a:spcBef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IBM Plex Serif Light" panose="02060403050406000203" pitchFamily="18" charset="-18"/>
              </a:rPr>
              <a:t>Felmerülő kérdések esetén a kivitelezés teljes időtartama alatt a Műszaki Igazgatóság munkatársai állnak rendelkezésükre, az egyedi ügyek/problémák  kezelésében és megoldásában.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r>
              <a:rPr lang="hu-HU" sz="5200" b="1" dirty="0">
                <a:solidFill>
                  <a:schemeClr val="accent1">
                    <a:lumMod val="50000"/>
                  </a:schemeClr>
                </a:solidFill>
                <a:latin typeface="IBM Plex Serif Light" panose="02060403050406000203" pitchFamily="18" charset="-18"/>
              </a:rPr>
              <a:t>Köszönjük megtisztelő figyelmüket!</a:t>
            </a:r>
          </a:p>
          <a:p>
            <a:pPr marL="0" indent="0" algn="ctr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endParaRPr lang="hu-HU" sz="2400" b="1" dirty="0">
              <a:solidFill>
                <a:schemeClr val="accent1">
                  <a:lumMod val="50000"/>
                </a:schemeClr>
              </a:solidFill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IBM Plex Serif Light" panose="02060403050406000203" pitchFamily="18" charset="-18"/>
              </a:rPr>
              <a:t>Dr. Gelencsér András          Csillag Zsolt</a:t>
            </a:r>
          </a:p>
          <a:p>
            <a:pPr marL="0" indent="0" algn="ctr">
              <a:buNone/>
            </a:pPr>
            <a:r>
              <a:rPr lang="hu-HU" sz="2400" b="1" dirty="0">
                <a:solidFill>
                  <a:schemeClr val="accent1">
                    <a:lumMod val="50000"/>
                  </a:schemeClr>
                </a:solidFill>
                <a:latin typeface="IBM Plex Serif Light" panose="02060403050406000203" pitchFamily="18" charset="-18"/>
              </a:rPr>
              <a:t>               rektor                          kancellár </a:t>
            </a:r>
          </a:p>
          <a:p>
            <a:pPr marL="0" indent="0" algn="ctr">
              <a:buNone/>
            </a:pPr>
            <a:endParaRPr lang="hu-HU" sz="2400" b="1" dirty="0"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endParaRPr lang="hu-HU" sz="2400" b="1" dirty="0"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endParaRPr lang="hu-HU" sz="2400" b="1" dirty="0"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endParaRPr lang="hu-HU" sz="2400" b="1" dirty="0">
              <a:latin typeface="IBM Plex Serif Light" panose="02060403050406000203" pitchFamily="18" charset="-18"/>
            </a:endParaRPr>
          </a:p>
          <a:p>
            <a:pPr marL="0" indent="0" algn="ctr">
              <a:buNone/>
            </a:pPr>
            <a:endParaRPr lang="hu-HU" sz="1400" b="1" dirty="0">
              <a:latin typeface="IBM Plex Serif Light" panose="02060403050406000203" pitchFamily="18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798531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1772" y="995746"/>
            <a:ext cx="10576035" cy="2819510"/>
          </a:xfrm>
        </p:spPr>
        <p:txBody>
          <a:bodyPr>
            <a:noAutofit/>
          </a:bodyPr>
          <a:lstStyle/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  <a:t>1. </a:t>
            </a:r>
            <a:b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</a:br>
            <a:b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</a:br>
            <a: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  <a:t>MÉLYGARÁZS </a:t>
            </a:r>
            <a:b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</a:br>
            <a: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  <a:t>és </a:t>
            </a:r>
            <a:b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</a:br>
            <a:r>
              <a:rPr lang="hu-HU" sz="3600" dirty="0">
                <a:solidFill>
                  <a:srgbClr val="285780"/>
                </a:solidFill>
                <a:latin typeface="Raleway Black" pitchFamily="2" charset="-18"/>
              </a:rPr>
              <a:t>KÜLSŐ TERÜLETRENDEZÉS</a:t>
            </a:r>
          </a:p>
        </p:txBody>
      </p:sp>
    </p:spTree>
    <p:extLst>
      <p:ext uri="{BB962C8B-B14F-4D97-AF65-F5344CB8AC3E}">
        <p14:creationId xmlns:p14="http://schemas.microsoft.com/office/powerpoint/2010/main" val="14701326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u-HU" sz="2400" dirty="0">
                <a:solidFill>
                  <a:srgbClr val="285780"/>
                </a:solidFill>
                <a:latin typeface="Raleway Black" pitchFamily="2" charset="-18"/>
              </a:rPr>
              <a:t>A Design &amp; </a:t>
            </a:r>
            <a:r>
              <a:rPr lang="hu-HU" sz="2400" dirty="0" err="1">
                <a:solidFill>
                  <a:srgbClr val="285780"/>
                </a:solidFill>
                <a:latin typeface="Raleway Black" pitchFamily="2" charset="-18"/>
              </a:rPr>
              <a:t>Build</a:t>
            </a:r>
            <a:r>
              <a:rPr lang="hu-HU" sz="2400" dirty="0">
                <a:solidFill>
                  <a:srgbClr val="285780"/>
                </a:solidFill>
                <a:latin typeface="Raleway Black" pitchFamily="2" charset="-18"/>
              </a:rPr>
              <a:t> projekt rövid ismertetése</a:t>
            </a:r>
            <a:br>
              <a:rPr lang="hu-HU" sz="2400" dirty="0">
                <a:solidFill>
                  <a:srgbClr val="285780"/>
                </a:solidFill>
                <a:latin typeface="Raleway Black" pitchFamily="2" charset="-18"/>
              </a:rPr>
            </a:br>
            <a:endParaRPr lang="hu-HU" sz="2400" dirty="0">
              <a:solidFill>
                <a:srgbClr val="285780"/>
              </a:solidFill>
              <a:latin typeface="Raleway Black" pitchFamily="2" charset="-18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9012" y="1509962"/>
            <a:ext cx="4813276" cy="333453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100" b="1" dirty="0">
                <a:latin typeface="IBM Plex Serif Light" panose="02060403050406000203" pitchFamily="18" charset="-18"/>
              </a:rPr>
              <a:t>A beruházás főbb műszaki tartalma: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200 férőhelyes új, terepszint alatti parkolóház építése (5241 m2 alapterületen 100 db egyetemi és 100 db üzleti </a:t>
            </a:r>
            <a:r>
              <a:rPr lang="hu-HU" sz="1400" dirty="0" err="1">
                <a:latin typeface="IBM Plex Serif Light" panose="02060403050406000203" pitchFamily="18" charset="-18"/>
              </a:rPr>
              <a:t>hasznosítású</a:t>
            </a:r>
            <a:r>
              <a:rPr lang="hu-HU" sz="1400" dirty="0">
                <a:latin typeface="IBM Plex Serif Light" panose="02060403050406000203" pitchFamily="18" charset="-18"/>
              </a:rPr>
              <a:t> parkolóhely kialakítása, személyfelvonó létesítése)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155 db megújuló és új építésű felszíni parkoló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1 db többfunkciós közösségi tér pavilon épület (40,4 m2)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új szabadtéri, multifunkcionális sportpályák (1861 m2)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gépjármű behajtó, sorompós beléptetés és a közterületi útkapcsolat áthelyezése az „I” épület északi oldalára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gyalogos-, gépjármű közlekedési utak és térburkolatok létesítése, megújítása (16.681 m2)</a:t>
            </a:r>
          </a:p>
          <a:p>
            <a:pPr algn="just"/>
            <a:r>
              <a:rPr lang="hu-HU" sz="1400" dirty="0">
                <a:latin typeface="IBM Plex Serif Light" panose="02060403050406000203" pitchFamily="18" charset="-18"/>
              </a:rPr>
              <a:t>zöldfelületek létesítése, megújítása (14.607 m2)</a:t>
            </a:r>
          </a:p>
          <a:p>
            <a:endParaRPr lang="hu-HU" sz="1400" dirty="0">
              <a:latin typeface="IBM Plex Serif Light" panose="02060403050406000203" pitchFamily="18" charset="-18"/>
            </a:endParaRP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8D6679A-2F28-4F60-8414-77F5EE11FA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223" y="1543631"/>
            <a:ext cx="5881283" cy="33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847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dirty="0">
                <a:solidFill>
                  <a:srgbClr val="285780"/>
                </a:solidFill>
                <a:latin typeface="Raleway Black" pitchFamily="2" charset="-18"/>
              </a:rPr>
              <a:t>A beruházás szereplői, költsége, tervezett időtartama 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582623"/>
            <a:ext cx="5296593" cy="4267782"/>
          </a:xfrm>
        </p:spPr>
        <p:txBody>
          <a:bodyPr>
            <a:normAutofit/>
          </a:bodyPr>
          <a:lstStyle/>
          <a:p>
            <a:r>
              <a:rPr lang="hu-HU" sz="1400" dirty="0">
                <a:latin typeface="IBM Plex Serif Light" panose="02060403050406000203" pitchFamily="18" charset="-18"/>
              </a:rPr>
              <a:t>Beruházó (építtető): 	</a:t>
            </a:r>
            <a:r>
              <a:rPr lang="hu-HU" sz="1400" b="1" dirty="0">
                <a:latin typeface="IBM Plex Serif Light" panose="02060403050406000203" pitchFamily="18" charset="-18"/>
              </a:rPr>
              <a:t>Pannon Egyetem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Építési műszaki ellenőr:	</a:t>
            </a:r>
            <a:r>
              <a:rPr lang="hu-HU" sz="1400" dirty="0" err="1">
                <a:latin typeface="IBM Plex Serif Light" panose="02060403050406000203" pitchFamily="18" charset="-18"/>
              </a:rPr>
              <a:t>Perfektum</a:t>
            </a:r>
            <a:r>
              <a:rPr lang="hu-HU" sz="1400" dirty="0">
                <a:latin typeface="IBM Plex Serif Light" panose="02060403050406000203" pitchFamily="18" charset="-18"/>
              </a:rPr>
              <a:t> Mérnöki Kft.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Generálkivitelező:		West Hungária </a:t>
            </a:r>
            <a:r>
              <a:rPr lang="hu-HU" sz="1400" dirty="0" err="1">
                <a:latin typeface="IBM Plex Serif Light" panose="02060403050406000203" pitchFamily="18" charset="-18"/>
              </a:rPr>
              <a:t>Bau</a:t>
            </a:r>
            <a:r>
              <a:rPr lang="hu-HU" sz="1400" dirty="0">
                <a:latin typeface="IBM Plex Serif Light" panose="02060403050406000203" pitchFamily="18" charset="-18"/>
              </a:rPr>
              <a:t> Kft. - 			VEMÉV-SZER Kft. 				konzorciuma 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Építési költség:		6,1 milliárd Ft + Áfa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Pénzügyi fedezet:		EKF 2023 pályázati forrás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Kivitelezés időtartama: 	</a:t>
            </a:r>
            <a:r>
              <a:rPr lang="hu-HU" sz="1400" b="1" dirty="0">
                <a:latin typeface="IBM Plex Serif Light" panose="02060403050406000203" pitchFamily="18" charset="-18"/>
              </a:rPr>
              <a:t>15 hónap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Tervezett kezdés:		</a:t>
            </a:r>
            <a:r>
              <a:rPr lang="hu-HU" sz="1400" b="1" dirty="0">
                <a:latin typeface="IBM Plex Serif Light" panose="02060403050406000203" pitchFamily="18" charset="-18"/>
              </a:rPr>
              <a:t>2022. május 2.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dirty="0">
                <a:latin typeface="IBM Plex Serif Light" panose="02060403050406000203" pitchFamily="18" charset="-18"/>
              </a:rPr>
              <a:t>Tervezett befejezés:	</a:t>
            </a:r>
            <a:r>
              <a:rPr lang="hu-HU" sz="1400" b="1" dirty="0">
                <a:latin typeface="IBM Plex Serif Light" panose="02060403050406000203" pitchFamily="18" charset="-18"/>
              </a:rPr>
              <a:t>2023. július 31.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400" dirty="0">
                <a:latin typeface="IBM Plex Serif Light" panose="02060403050406000203" pitchFamily="18" charset="-18"/>
              </a:rPr>
              <a:t>Kivitelezés ütemezése:	A generálkivitelező részére 			az építési  munkaterület 			átadása szakaszosan, a 			tervszolgáltatáshoz igazítva,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dirty="0">
                <a:latin typeface="IBM Plex Serif Light" panose="02060403050406000203" pitchFamily="18" charset="-18"/>
              </a:rPr>
              <a:t>			két ütemben történik</a:t>
            </a:r>
          </a:p>
          <a:p>
            <a:endParaRPr lang="hu-HU" sz="1400" dirty="0">
              <a:latin typeface="IBM Plex Serif Light" panose="02060403050406000203" pitchFamily="18" charset="-18"/>
            </a:endParaRPr>
          </a:p>
        </p:txBody>
      </p:sp>
      <p:pic>
        <p:nvPicPr>
          <p:cNvPr id="6" name="Kép 5">
            <a:extLst>
              <a:ext uri="{FF2B5EF4-FFF2-40B4-BE49-F238E27FC236}">
                <a16:creationId xmlns:a16="http://schemas.microsoft.com/office/drawing/2014/main" id="{DFC743BF-70A9-4924-9216-AFD9C2A897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610" y="1483576"/>
            <a:ext cx="4755080" cy="459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91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4781204" cy="915034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solidFill>
                  <a:srgbClr val="285780"/>
                </a:solidFill>
                <a:latin typeface="Raleway Black" pitchFamily="2" charset="-18"/>
              </a:rPr>
              <a:t>Ütemezés, új forgalmi és parkolási rend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197" y="1795549"/>
            <a:ext cx="5803672" cy="3616036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A kivitelező részére ebben az ütemben átadott építési munkaterület: az „I” – „A” épületek - Erzsébet ligeti sétány - </a:t>
            </a:r>
            <a:r>
              <a:rPr lang="hu-HU" sz="1100" dirty="0" err="1">
                <a:latin typeface="IBM Plex Serif Light" panose="02060403050406000203" pitchFamily="18" charset="-18"/>
              </a:rPr>
              <a:t>Nanolabor</a:t>
            </a:r>
            <a:r>
              <a:rPr lang="hu-HU" sz="1100" dirty="0">
                <a:latin typeface="IBM Plex Serif Light" panose="02060403050406000203" pitchFamily="18" charset="-18"/>
              </a:rPr>
              <a:t> által behatárolt terület.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A megszűnő parkolóhelyek száma: 105 db, melyből 2 db akadálymentes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100" b="1" dirty="0">
                <a:latin typeface="IBM Plex Serif Light" panose="02060403050406000203" pitchFamily="18" charset="-18"/>
              </a:rPr>
              <a:t>igénybe vehető meglévő és ideiglenesen kijelölt parkolók száma </a:t>
            </a:r>
            <a:r>
              <a:rPr lang="hu-HU" sz="1100" dirty="0">
                <a:latin typeface="IBM Plex Serif Light" panose="02060403050406000203" pitchFamily="18" charset="-18"/>
              </a:rPr>
              <a:t>a visszamaradó területeken:  kb. </a:t>
            </a:r>
            <a:r>
              <a:rPr lang="hu-HU" sz="1100" b="1" dirty="0">
                <a:latin typeface="IBM Plex Serif Light" panose="02060403050406000203" pitchFamily="18" charset="-18"/>
              </a:rPr>
              <a:t>251 db, melyből  4 db akadálymentes</a:t>
            </a:r>
            <a:r>
              <a:rPr lang="hu-HU" sz="1100" dirty="0">
                <a:latin typeface="IBM Plex Serif Light" panose="02060403050406000203" pitchFamily="18" charset="-18"/>
              </a:rPr>
              <a:t> (az Egyetem u. 10. sz. alatti teljes területen jelenleg 253 db kijelölt (felfestett) parkolóhely áll rendelkezésre).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További parkolási lehetőség: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Felső Kampusz (Veszprém, József Attila út 34.), a belépés rendszám felismeréssel történik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„K” épület mögötti parkolóhelyek: Pannon Egyetemért Alapítvány (2db), Rektori Kabinet (2 db), Kancellári Kabinet (2 db), GTK (3 db), MIK (3db), MK (3 db), EC Kft. (1db) számára használható, továbbá VIP és tartalék (2-2 db) parkoló helyeket biztosítunk, belépés az átadott kapu távnyitóval történik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A parkolóhelyek megközelítése: a jelenlegi sorompós beléptető rendszeren át az „A” és AULA közötti (toló)kapun keresztül, a kétsávosra ideiglenesen kiszélesített  „A” épület melletti meglévő lejtős útszakaszon történik.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100" dirty="0">
                <a:latin typeface="IBM Plex Serif Light" panose="02060403050406000203" pitchFamily="18" charset="-18"/>
              </a:rPr>
              <a:t>Kerékpártárolók biztosítása: az „A” épület előtt és a belső udvarban a „C”-”D” épület összekötő nyaktagnál.</a:t>
            </a:r>
          </a:p>
        </p:txBody>
      </p:sp>
      <p:sp>
        <p:nvSpPr>
          <p:cNvPr id="5" name="Téglalap 4"/>
          <p:cNvSpPr/>
          <p:nvPr/>
        </p:nvSpPr>
        <p:spPr>
          <a:xfrm>
            <a:off x="1179020" y="1353188"/>
            <a:ext cx="51732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285780"/>
                </a:solidFill>
                <a:latin typeface="Raleway Black" pitchFamily="2" charset="-18"/>
              </a:rPr>
              <a:t>I. Ütem: 2022. május 2. – 2022. augusztus 31.</a:t>
            </a:r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F1170A7F-297B-44B2-816C-22FBA648EE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966" y="389575"/>
            <a:ext cx="4187166" cy="5919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326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99011"/>
            <a:ext cx="5678978" cy="44888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2000" dirty="0">
                <a:solidFill>
                  <a:srgbClr val="285780"/>
                </a:solidFill>
                <a:latin typeface="Raleway Black" pitchFamily="2" charset="-18"/>
              </a:rPr>
              <a:t>II. Ütem: 2022. szeptember 1. – 2023. július 31.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56457" y="847898"/>
            <a:ext cx="5885412" cy="4954385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 kivitelező részére átadott építési terület: „I” – „A” – AULA – „B”- „C”- „D” – „J” épületek - Erzsébet sétány által behatárolt terület, valamint a „I”- „A”- Aula épületek előtti (Egyetem utcával párhuzamos) területek.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 megszűnő parkolóhelyek száma</a:t>
            </a:r>
            <a:r>
              <a:rPr lang="hu-HU" sz="1000">
                <a:latin typeface="IBM Plex Serif Light" panose="02060403050406000203" pitchFamily="18" charset="-18"/>
              </a:rPr>
              <a:t>: 255 </a:t>
            </a:r>
            <a:r>
              <a:rPr lang="hu-HU" sz="1000" dirty="0">
                <a:latin typeface="IBM Plex Serif Light" panose="02060403050406000203" pitchFamily="18" charset="-18"/>
              </a:rPr>
              <a:t>db, melyből 10 db akadálymentes.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Ebben ütemben az Egyetem utca 10. sz. alatti </a:t>
            </a:r>
            <a:r>
              <a:rPr lang="hu-HU" sz="1000" b="1" dirty="0">
                <a:latin typeface="IBM Plex Serif Light" panose="02060403050406000203" pitchFamily="18" charset="-18"/>
              </a:rPr>
              <a:t>teljes területen a parkolási lehetőség  megszűnik,</a:t>
            </a:r>
            <a:r>
              <a:rPr lang="hu-HU" sz="1000" dirty="0">
                <a:latin typeface="IBM Plex Serif Light" panose="02060403050406000203" pitchFamily="18" charset="-18"/>
              </a:rPr>
              <a:t> a parkolásra az alábbi helyeken lesz lehetőség: 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Felső Kampusz (Veszprém, József Attila út 34.), belépés rendszám felismeréssel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 err="1">
                <a:latin typeface="IBM Plex Serif Light" panose="02060403050406000203" pitchFamily="18" charset="-18"/>
              </a:rPr>
              <a:t>Magister</a:t>
            </a:r>
            <a:r>
              <a:rPr lang="hu-HU" sz="1000" dirty="0">
                <a:latin typeface="IBM Plex Serif Light" panose="02060403050406000203" pitchFamily="18" charset="-18"/>
              </a:rPr>
              <a:t> Kollégium (Veszprém, József Attila út 34/2.), belépést a portaszolgálat biztosítja a kapu távnyitásával</a:t>
            </a:r>
          </a:p>
          <a:p>
            <a:pPr lvl="1"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„K” épület mögötti parkolóhelyek: Pannon Egyetemért Alapítvány (2db), Rektori Kabinet (2 db), Kancellári Kabinet (2 db), GTK (3 db), MIK (3db), MK (3 db), EC Kft. (1db) számára használható, továbbá VIP és tartalék (2-2 db) parkoló helyeket biztosítunk, belépés az átadott kapu távnyitóval történik.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Kerékpártárolók biztosítása: a „K” és „E” épület udvarán.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Az „I”, „A” és AULA épületek gyalogos megközelítése a főbejáratokon át a munkaterületen kijelölt útvonalon keresztül történik, az Erzsébet liget sétány felőli ún. hátsó bejáratok csak vészkijáratként funkcionálnak.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 „J” és „D” jelű épületek gyalogos megközelítése a „B” kisaula, „B-C” összekötő nyaktag és a „C” épületen át a belső folyosókon történik.   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 </a:t>
            </a:r>
            <a:r>
              <a:rPr lang="hu-HU" sz="1000" dirty="0" err="1">
                <a:latin typeface="IBM Plex Serif Light" panose="02060403050406000203" pitchFamily="18" charset="-18"/>
              </a:rPr>
              <a:t>Nanolabor</a:t>
            </a:r>
            <a:r>
              <a:rPr lang="hu-HU" sz="1000" dirty="0">
                <a:latin typeface="IBM Plex Serif Light" panose="02060403050406000203" pitchFamily="18" charset="-18"/>
              </a:rPr>
              <a:t> és az „F” tűzveszélyes anyag raktár gyalogos megközelítése az előző pontban rögzített útvonalon a „J” épület északi kijáratán a munkaterületen kijelölt útvonalon történhet. 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 „C” épület mögötti területen meglévő épületek a „C” épület déli oldali kijáratán át közelíthetők meg.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hu-HU" sz="1000" dirty="0">
                <a:latin typeface="IBM Plex Serif Light" panose="02060403050406000203" pitchFamily="18" charset="-18"/>
              </a:rPr>
              <a:t>Az átadott építési területen keresztül a tehergépjármű közlekedés korlátozottan, a Műszaki Igazgatósággal előre egyeztetett útvonalon és időpontban történhet (pld. belső anyagmozgatás, külső szállító fogadása stb.).</a:t>
            </a:r>
          </a:p>
          <a:p>
            <a:pPr marL="0" indent="0">
              <a:buNone/>
            </a:pPr>
            <a:endParaRPr lang="hu-HU" sz="1000" b="1" dirty="0">
              <a:latin typeface="IBM Plex Serif Light" panose="02060403050406000203" pitchFamily="18" charset="-18"/>
            </a:endParaRP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D38B92BD-FDF0-4295-9432-0F78654A35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74" y="295155"/>
            <a:ext cx="4013904" cy="572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0965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övegdoboz 6"/>
          <p:cNvSpPr txBox="1"/>
          <p:nvPr/>
        </p:nvSpPr>
        <p:spPr>
          <a:xfrm>
            <a:off x="1315992" y="1080270"/>
            <a:ext cx="91545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2. </a:t>
            </a:r>
          </a:p>
          <a:p>
            <a:pPr algn="ctr"/>
            <a:endParaRPr lang="hu-HU" sz="3600" dirty="0">
              <a:solidFill>
                <a:srgbClr val="285780"/>
              </a:solidFill>
              <a:latin typeface="Raleway Black" pitchFamily="2" charset="-18"/>
              <a:ea typeface="+mj-ea"/>
              <a:cs typeface="+mj-cs"/>
            </a:endParaRPr>
          </a:p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HŐENERGIA ELLÁTÁS </a:t>
            </a:r>
          </a:p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és </a:t>
            </a:r>
          </a:p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ÉPÜLET ENERGETIKAI </a:t>
            </a:r>
          </a:p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KORSZERŰSÍTÉS</a:t>
            </a:r>
          </a:p>
          <a:p>
            <a:pPr algn="ctr"/>
            <a:r>
              <a:rPr lang="hu-HU" sz="36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26544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442543" y="809297"/>
            <a:ext cx="8016767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4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A Design &amp; </a:t>
            </a:r>
            <a:r>
              <a:rPr lang="hu-HU" sz="2400" dirty="0" err="1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Build</a:t>
            </a:r>
            <a:r>
              <a:rPr lang="hu-HU" sz="24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 projekt rövid ismertetése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1655378" y="1345324"/>
            <a:ext cx="439332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1600" dirty="0">
                <a:latin typeface="IBM Plex Serif Light" panose="020B0604020202020204" charset="-18"/>
              </a:rPr>
              <a:t>A beruházás főbb műszaki tartalma:</a:t>
            </a:r>
          </a:p>
          <a:p>
            <a:pPr algn="just"/>
            <a:endParaRPr lang="hu-HU" sz="1600" dirty="0">
              <a:latin typeface="IBM Plex Serif Light" panose="020B0604020202020204" charset="-1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1600" dirty="0">
                <a:latin typeface="IBM Plex Serif Light" panose="020B0604020202020204" charset="-18"/>
              </a:rPr>
              <a:t> A meglévő, elavult központi kazánházban lévő gőzüzemű kazánok cseréje korszerű földgázüzemű kondenzációs kazánokra, az épületek közötti, az alagsorban és részben közműalagútban húzódó fűtési távvezetékek cseréje, az I-A-Aula-B-C-D-J épületek hő-központjainak korszerűsítése, továbbá  épületfelügyeleti rendszer kiépítése.</a:t>
            </a:r>
          </a:p>
          <a:p>
            <a:pPr algn="just"/>
            <a:endParaRPr lang="hu-HU" sz="1600" dirty="0">
              <a:latin typeface="IBM Plex Serif Light" panose="020B0604020202020204" charset="-18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hu-HU" sz="1600" dirty="0">
                <a:latin typeface="IBM Plex Serif Light" panose="020B0604020202020204" charset="-18"/>
              </a:rPr>
              <a:t> Az I-A-Aula-B-C-D-J és Tornacsarnok épületekben az elhasználódott, korszerűtlen  homlokzati nyílászárók cseréje (mintegy 2400 m2), valamint a homlokzati felületek hőszigetelése, felújítása (közel 14 000 m2). 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BAAA7A-EF5B-45E6-9992-9CBC4861D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646" y="1453731"/>
            <a:ext cx="5669280" cy="400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5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1177158" y="882869"/>
            <a:ext cx="8692056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hu-HU" sz="2400" dirty="0">
                <a:solidFill>
                  <a:srgbClr val="285780"/>
                </a:solidFill>
                <a:latin typeface="Raleway Black" pitchFamily="2" charset="-18"/>
                <a:ea typeface="+mj-ea"/>
                <a:cs typeface="+mj-cs"/>
              </a:rPr>
              <a:t>A beruházás szereplői, költsége, tervezett időtartama </a:t>
            </a:r>
          </a:p>
        </p:txBody>
      </p:sp>
      <p:sp>
        <p:nvSpPr>
          <p:cNvPr id="7" name="Tartalom helye 2"/>
          <p:cNvSpPr>
            <a:spLocks noGrp="1"/>
          </p:cNvSpPr>
          <p:nvPr>
            <p:ph idx="1"/>
          </p:nvPr>
        </p:nvSpPr>
        <p:spPr>
          <a:xfrm>
            <a:off x="838200" y="1513491"/>
            <a:ext cx="5373414" cy="4025462"/>
          </a:xfrm>
        </p:spPr>
        <p:txBody>
          <a:bodyPr>
            <a:normAutofit/>
          </a:bodyPr>
          <a:lstStyle/>
          <a:p>
            <a:r>
              <a:rPr lang="hu-HU" sz="1400" dirty="0">
                <a:latin typeface="IBM Plex Serif Light" panose="02060403050406000203" pitchFamily="18" charset="-18"/>
              </a:rPr>
              <a:t>Beruházó (építtető): 	</a:t>
            </a:r>
            <a:r>
              <a:rPr lang="hu-HU" sz="1400" b="1" dirty="0">
                <a:latin typeface="IBM Plex Serif Light" panose="02060403050406000203" pitchFamily="18" charset="-18"/>
              </a:rPr>
              <a:t>Pannon Egyetem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Építési műszaki ellenőr:	</a:t>
            </a:r>
            <a:r>
              <a:rPr lang="hu-HU" sz="1400" dirty="0" err="1">
                <a:latin typeface="IBM Plex Serif Light" panose="02060403050406000203" pitchFamily="18" charset="-18"/>
              </a:rPr>
              <a:t>Perfektum</a:t>
            </a:r>
            <a:r>
              <a:rPr lang="hu-HU" sz="1400" dirty="0">
                <a:latin typeface="IBM Plex Serif Light" panose="02060403050406000203" pitchFamily="18" charset="-18"/>
              </a:rPr>
              <a:t> Mérnöki Kft.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Generálkivitelező:		VEMÉV-SZER Kft. – FODOR 			Kft. konzorciuma 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Építési költség:		6,0 milliárd Ft + Áfa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Pénzügyi fedezet:		kormányzati támogatás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Kivitelezés időtartama: 	</a:t>
            </a:r>
            <a:r>
              <a:rPr lang="hu-HU" sz="1400" b="1" dirty="0">
                <a:latin typeface="IBM Plex Serif Light" panose="02060403050406000203" pitchFamily="18" charset="-18"/>
              </a:rPr>
              <a:t>750</a:t>
            </a:r>
            <a:r>
              <a:rPr lang="hu-HU" sz="1400" dirty="0">
                <a:latin typeface="IBM Plex Serif Light" panose="02060403050406000203" pitchFamily="18" charset="-18"/>
              </a:rPr>
              <a:t> </a:t>
            </a:r>
            <a:r>
              <a:rPr lang="hu-HU" sz="1400" b="1" dirty="0">
                <a:latin typeface="IBM Plex Serif Light" panose="02060403050406000203" pitchFamily="18" charset="-18"/>
              </a:rPr>
              <a:t>nap (kb. 25 hónap)</a:t>
            </a:r>
          </a:p>
          <a:p>
            <a:r>
              <a:rPr lang="hu-HU" sz="1400" dirty="0">
                <a:latin typeface="IBM Plex Serif Light" panose="02060403050406000203" pitchFamily="18" charset="-18"/>
              </a:rPr>
              <a:t>Tervezett kezdés:		</a:t>
            </a:r>
            <a:r>
              <a:rPr lang="hu-HU" sz="1400" b="1" dirty="0">
                <a:latin typeface="IBM Plex Serif Light" panose="02060403050406000203" pitchFamily="18" charset="-18"/>
              </a:rPr>
              <a:t>2022. május 2. </a:t>
            </a: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hu-HU" sz="1400" dirty="0">
                <a:latin typeface="IBM Plex Serif Light" panose="02060403050406000203" pitchFamily="18" charset="-18"/>
              </a:rPr>
              <a:t>Tervezett befejezés:	</a:t>
            </a:r>
            <a:r>
              <a:rPr lang="hu-HU" sz="1400" b="1" dirty="0">
                <a:latin typeface="IBM Plex Serif Light" panose="02060403050406000203" pitchFamily="18" charset="-18"/>
              </a:rPr>
              <a:t>2024. június 30.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hu-HU" sz="1400" dirty="0">
                <a:latin typeface="IBM Plex Serif Light" panose="02060403050406000203" pitchFamily="18" charset="-18"/>
              </a:rPr>
              <a:t>Kivitelezés ütemezése:	A generálkivitelező 				részére az építési  				munkaterület 				átadása szakaszosan,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hu-HU" sz="1400" dirty="0">
                <a:latin typeface="IBM Plex Serif Light" panose="02060403050406000203" pitchFamily="18" charset="-18"/>
              </a:rPr>
              <a:t>			több ütemben történik</a:t>
            </a:r>
          </a:p>
          <a:p>
            <a:endParaRPr lang="hu-HU" sz="1400" dirty="0">
              <a:latin typeface="IBM Plex Serif Light" panose="02060403050406000203" pitchFamily="18" charset="-18"/>
            </a:endParaRP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C7B4628-DB5D-4E8E-8984-5F568C8D5A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5411" y="1512387"/>
            <a:ext cx="2724912" cy="2042160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B7E89F13-168A-4990-A652-189C988BB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8644" y="1509229"/>
            <a:ext cx="2724912" cy="204216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F8DA516B-73E9-4285-AE20-BA0C7F205C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434" y="3621022"/>
            <a:ext cx="2712720" cy="2029968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4D6DD346-E0BB-4CAE-B20F-1CDC29E6C3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841" y="3621347"/>
            <a:ext cx="2724912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26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</TotalTime>
  <Words>1302</Words>
  <Application>Microsoft Office PowerPoint</Application>
  <PresentationFormat>Szélesvásznú</PresentationFormat>
  <Paragraphs>100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9" baseType="lpstr">
      <vt:lpstr>Wingdings</vt:lpstr>
      <vt:lpstr>Calibri Light</vt:lpstr>
      <vt:lpstr>IBM Plex Serif Medium</vt:lpstr>
      <vt:lpstr>IBM Plex Serif Light</vt:lpstr>
      <vt:lpstr>Arial</vt:lpstr>
      <vt:lpstr>Calibri</vt:lpstr>
      <vt:lpstr>Raleway Black</vt:lpstr>
      <vt:lpstr>Office-téma</vt:lpstr>
      <vt:lpstr>Pannon Egyetem</vt:lpstr>
      <vt:lpstr>1.   MÉLYGARÁZS  és  KÜLSŐ TERÜLETRENDEZÉS</vt:lpstr>
      <vt:lpstr>A Design &amp; Build projekt rövid ismertetése </vt:lpstr>
      <vt:lpstr>A beruházás szereplői, költsége, tervezett időtartama </vt:lpstr>
      <vt:lpstr>Ütemezés, új forgalmi és parkolási rend</vt:lpstr>
      <vt:lpstr>II. Ütem: 2022. szeptember 1. – 2023. július 31.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Pannon Egyetem</dc:title>
  <dc:creator>USER</dc:creator>
  <cp:lastModifiedBy>User</cp:lastModifiedBy>
  <cp:revision>111</cp:revision>
  <cp:lastPrinted>2022-04-28T11:36:28Z</cp:lastPrinted>
  <dcterms:created xsi:type="dcterms:W3CDTF">2021-09-14T10:57:43Z</dcterms:created>
  <dcterms:modified xsi:type="dcterms:W3CDTF">2022-05-02T06:30:43Z</dcterms:modified>
</cp:coreProperties>
</file>